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Average"/>
      <p:regular r:id="rId13"/>
    </p:embeddedFont>
    <p:embeddedFont>
      <p:font typeface="Oswald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verage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bold.fntdata"/><Relationship Id="rId14" Type="http://schemas.openxmlformats.org/officeDocument/2006/relationships/font" Target="fonts/Oswal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379ee564100b2dd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379ee564100b2dd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5379ee564100b2dd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5379ee564100b2dd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5379ee564100b2dd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5379ee564100b2dd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5379ee564100b2dd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5379ee564100b2dd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379ee564100b2dd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5379ee564100b2dd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379ee564100b2dd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5379ee564100b2dd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  <a:solidFill>
            <a:srgbClr val="D9D9D9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</a:rPr>
              <a:t>Профилактика лактостаза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Алешина Е.М. Консультант по ГВ ГКБ им. Ерамишанцева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 такое </a:t>
            </a:r>
            <a:r>
              <a:rPr lang="ru"/>
              <a:t>лактостаз:</a:t>
            </a:r>
            <a:endParaRPr/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Воспалительный процесс в молочной железе , связанный с застоем молока.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Может </a:t>
            </a:r>
            <a:r>
              <a:rPr lang="ru"/>
              <a:t>сопровождаться </a:t>
            </a:r>
            <a:r>
              <a:rPr b="1" i="1" lang="ru"/>
              <a:t>температурой , покраснением , уплотнением в груди.</a:t>
            </a:r>
            <a:r>
              <a:rPr lang="ru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>
                <a:solidFill>
                  <a:srgbClr val="000000"/>
                </a:solidFill>
                <a:highlight>
                  <a:srgbClr val="D9D9D9"/>
                </a:highlight>
              </a:rPr>
              <a:t>При несвоевременном лечении может привести к бактериальному воспалению (маститу). </a:t>
            </a:r>
            <a:endParaRPr>
              <a:solidFill>
                <a:srgbClr val="000000"/>
              </a:solidFill>
              <a:highlight>
                <a:srgbClr val="D9D9D9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Может возникать на любом сроке кормления грудью.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311700" y="0"/>
            <a:ext cx="4854600" cy="81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Симптомы лактостаза</a:t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311700" y="972225"/>
            <a:ext cx="5075700" cy="359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Локальное покраснение на груди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Повышение </a:t>
            </a:r>
            <a:r>
              <a:rPr lang="ru" sz="1500"/>
              <a:t>температуры тела (важно измерять НЕ в подмышечной впадине)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Наличии уплотнения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Головная боль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ru" sz="1500"/>
              <a:t>Боль в груди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500"/>
              <a:t>Наличие даже одного симптома может указывать на начинающийся лактостаз❗️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500"/>
              <a:t>Не всегда сразу можно нащупать уплотнение , также как и</a:t>
            </a:r>
            <a:r>
              <a:rPr b="1" i="1" lang="ru" sz="1500">
                <a:solidFill>
                  <a:srgbClr val="CC0000"/>
                </a:solidFill>
              </a:rPr>
              <a:t> не всегда</a:t>
            </a:r>
            <a:r>
              <a:rPr lang="ru" sz="1500"/>
              <a:t> лактостаз  будет сопровождаться краснотой и поднятием температуры, могут присутствовать не все симптомы сразу.</a:t>
            </a:r>
            <a:endParaRPr sz="1500"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1160" y="587520"/>
            <a:ext cx="2697476" cy="3596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Профилактика лактостаза</a:t>
            </a:r>
            <a:endParaRPr/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4260300" cy="41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/>
              <a:t>✅ Кормление по </a:t>
            </a:r>
            <a:r>
              <a:rPr lang="ru" sz="1800"/>
              <a:t>требованию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/>
              <a:t>✅ Не допускать долгих перерывов в кормлении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/>
              <a:t>✅ Соблюдение  водного баланса 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/>
              <a:t>✅ Отсутствие  рутинных сцеживаний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800"/>
              <a:t>✅ Эффективное опорожнение груди (правильный захват)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800"/>
              <a:t>✅ Бюстгальтер по размеру</a:t>
            </a:r>
            <a:endParaRPr sz="1800"/>
          </a:p>
        </p:txBody>
      </p:sp>
      <p:sp>
        <p:nvSpPr>
          <p:cNvPr id="80" name="Google Shape;80;p16"/>
          <p:cNvSpPr txBox="1"/>
          <p:nvPr>
            <p:ph idx="2" type="body"/>
          </p:nvPr>
        </p:nvSpPr>
        <p:spPr>
          <a:xfrm>
            <a:off x="4832400" y="445025"/>
            <a:ext cx="3999900" cy="41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❌ Не кормить ребенка </a:t>
            </a:r>
            <a:r>
              <a:rPr lang="ru" sz="1600"/>
              <a:t>ночью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❌ Не предлагать грудь, если ребенок спит больше 2,5 часов днем и 4 ночью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❌ Пить мало жидкости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❌ Сцеживать молоко после кормления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❌ Терпеть боль при кормлении, не исправлять прикладывание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1600"/>
              <a:t>❌ Носить тесные вещи, тяжелые сумки и рюкзаки на плече </a:t>
            </a:r>
            <a:endParaRPr sz="1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 делать ?</a:t>
            </a:r>
            <a:endParaRPr/>
          </a:p>
        </p:txBody>
      </p:sp>
      <p:sp>
        <p:nvSpPr>
          <p:cNvPr id="86" name="Google Shape;86;p17"/>
          <p:cNvSpPr txBox="1"/>
          <p:nvPr>
            <p:ph idx="1" type="body"/>
          </p:nvPr>
        </p:nvSpPr>
        <p:spPr>
          <a:xfrm>
            <a:off x="311700" y="1152475"/>
            <a:ext cx="6721500" cy="3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/>
              <a:t>Если вы столкнулись с застоем молока, первое и самое важное - опорожнить грудь. Лучше всего подходит сцеживание руками.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Если ручное сцеживание по каким-либо причинам невозможно, воспользуйтесь молокоотсосом.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‼️ Пока грудь не опорожнится - застой не пройдёт.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600"/>
              <a:t>После этого необходимо приложить ребенка к </a:t>
            </a:r>
            <a:r>
              <a:rPr lang="ru" sz="1600"/>
              <a:t>груди. </a:t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ru" sz="1600"/>
              <a:t>Если после всех манипуляций уплотнение/краснота/болезненность не прошли - обратитесь к своему консультанту по ГВ для расцеживания или воспользуйтесь онлайн консультацией для самостоятельной работы. </a:t>
            </a:r>
            <a:endParaRPr b="1" i="1" sz="16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87" name="Google Shape;8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5631" y="0"/>
            <a:ext cx="2498367" cy="331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2175" y="274325"/>
            <a:ext cx="7111824" cy="486917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type="title"/>
          </p:nvPr>
        </p:nvSpPr>
        <p:spPr>
          <a:xfrm>
            <a:off x="623400" y="50622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 делать </a:t>
            </a:r>
            <a:r>
              <a:rPr lang="ru"/>
              <a:t>нельзя:</a:t>
            </a:r>
            <a:endParaRPr/>
          </a:p>
        </p:txBody>
      </p:sp>
      <p:sp>
        <p:nvSpPr>
          <p:cNvPr id="94" name="Google Shape;94;p18"/>
          <p:cNvSpPr txBox="1"/>
          <p:nvPr>
            <p:ph idx="1" type="body"/>
          </p:nvPr>
        </p:nvSpPr>
        <p:spPr>
          <a:xfrm>
            <a:off x="155850" y="14268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❌Греть грудь, особенно если есть </a:t>
            </a:r>
            <a:r>
              <a:rPr lang="ru"/>
              <a:t>температура.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❌Не применяйте даже легкое тепло, если не уверены, что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сможете после этого хорошо опорожнить грудь.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❌Ограничивать количество воды - пейте по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жажде , но замените горячее питье на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воду комнатной температуры.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❌Прикладывать капустный лист на ночь.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Важно знать:</a:t>
            </a:r>
            <a:endParaRPr/>
          </a:p>
        </p:txBody>
      </p:sp>
      <p:sp>
        <p:nvSpPr>
          <p:cNvPr id="100" name="Google Shape;100;p19"/>
          <p:cNvSpPr txBox="1"/>
          <p:nvPr>
            <p:ph idx="1" type="body"/>
          </p:nvPr>
        </p:nvSpPr>
        <p:spPr>
          <a:xfrm>
            <a:off x="311700" y="1152475"/>
            <a:ext cx="4572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/>
              <a:t>Любые </a:t>
            </a:r>
            <a:r>
              <a:rPr lang="ru" sz="1900"/>
              <a:t>манипуляции с грудью (массаж, сцеживание) должно быть безболезненными. 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900"/>
              <a:t>Не разбивайте «комки» через боль сами, не позволяйте расцеживать вас с полотенцем «в зубах»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1900"/>
              <a:t>Даже самую отекшую красную грудь можно сцедить без боли. Сцеживание через боль может только усилить отек.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01" name="Google Shape;10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574645"/>
            <a:ext cx="4572000" cy="45720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